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2"/>
  </p:sldMasterIdLst>
  <p:notesMasterIdLst>
    <p:notesMasterId r:id="rId17"/>
  </p:notesMasterIdLst>
  <p:sldIdLst>
    <p:sldId id="256" r:id="rId3"/>
    <p:sldId id="269" r:id="rId4"/>
    <p:sldId id="257" r:id="rId5"/>
    <p:sldId id="258" r:id="rId6"/>
    <p:sldId id="259" r:id="rId7"/>
    <p:sldId id="260" r:id="rId8"/>
    <p:sldId id="268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354" y="14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</a:lstStyle>
          <a:p>
            <a:fld id="{3842907C-D0AA-4C58-9F94-58B40AD65B29}" type="datetimeFigureOut">
              <a:rPr lang="pt-BR"/>
              <a:pPr/>
              <a:t>22/07/2014</a:t>
            </a:fld>
            <a:endParaRPr lang="pt-BR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pt-BR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</a:lstStyle>
          <a:p>
            <a:fld id="{1D76769E-C829-4283-B80E-CB90D995C291}" type="slidenum">
              <a:rPr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09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9" name="Shap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latinLnBrk="0">
              <a:defRPr lang="pt-BR"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7" name="Shap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 latinLnBrk="0">
              <a:buNone/>
              <a:defRPr lang="pt-BR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pt-BR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pt-BR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pt-BR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hap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pt-BR">
                <a:solidFill>
                  <a:srgbClr val="FFFFFF"/>
                </a:solidFill>
              </a:defRPr>
            </a:lvl1pPr>
            <a:extLst/>
          </a:lstStyle>
          <a:p>
            <a:fld id="{8A96005D-7D27-4FB5-BF61-04C93E4FC73D}" type="datetime2">
              <a:rPr lang="pt-BR" smtClean="0"/>
              <a:pPr/>
              <a:t>quarta-feira, 22 de julho de 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9" name="Shap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pt-BR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pt-BR" smtClean="0">
                <a:solidFill>
                  <a:schemeClr val="accent1">
                    <a:tint val="20000"/>
                  </a:schemeClr>
                </a:solidFill>
              </a:rPr>
              <a:t>Centro de Pesquisas Leopoldo Américo Miguez de Mello - CENPES </a:t>
            </a:r>
            <a:endParaRPr lang="pt-BR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hap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pt-BR"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/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/>
            <a:fld id="{9784AB7D-840A-4A66-BACD-8187D6BBA332}" type="datetime2">
              <a:rPr lang="pt-BR" smtClean="0"/>
              <a:pPr algn="ctr"/>
              <a:t>quarta-feira, 22 de julho de 2014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2701279" y="6407944"/>
            <a:ext cx="4463009" cy="365125"/>
          </a:xfrm>
        </p:spPr>
        <p:txBody>
          <a:bodyPr/>
          <a:lstStyle>
            <a:extLst/>
          </a:lstStyle>
          <a:p>
            <a:r>
              <a:rPr lang="pt-BR" b="1" dirty="0" smtClean="0">
                <a:effectLst/>
              </a:rPr>
              <a:t>Centro de Pesquisas Leopoldo Américo </a:t>
            </a:r>
            <a:r>
              <a:rPr lang="pt-BR" b="1" dirty="0" err="1" smtClean="0">
                <a:effectLst/>
              </a:rPr>
              <a:t>Miguez</a:t>
            </a:r>
            <a:r>
              <a:rPr lang="pt-BR" b="1" dirty="0" smtClean="0">
                <a:effectLst/>
              </a:rPr>
              <a:t> de Mello - CENPES</a:t>
            </a:r>
            <a:br>
              <a:rPr lang="pt-BR" b="1" dirty="0" smtClean="0">
                <a:effectLst/>
              </a:rPr>
            </a:br>
            <a:endParaRPr lang="pt-BR" dirty="0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pt-BR" sz="140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/>
            <a:fld id="{43E43C59-25AA-45FA-A844-ECCD04D6FA06}" type="datetime2">
              <a:rPr lang="pt-BR" smtClean="0"/>
              <a:pPr algn="ctr"/>
              <a:t>quarta-feira, 22 de julho de 2014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Centro de Pesquisas Leopoldo Américo Miguez de Mello - CENPES </a:t>
            </a:r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pt-BR" sz="140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8E2013-26E1-49E6-B07D-3AD0F3BE0C45}" type="datetime2">
              <a:rPr lang="pt-BR" smtClean="0"/>
              <a:pPr/>
              <a:t>quarta-feira, 22 de julho de 2014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2987824" y="6407944"/>
            <a:ext cx="4320480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pt-BR" b="1" smtClean="0"/>
              <a:t>Centro de Pesquisas Leopoldo Américo Miguez de Mello - CENPES</a:t>
            </a:r>
            <a:br>
              <a:rPr lang="pt-BR" b="1" smtClean="0"/>
            </a:br>
            <a:endParaRPr lang="pt-BR" dirty="0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52600" cy="365125"/>
          </a:xfrm>
        </p:spPr>
        <p:txBody>
          <a:bodyPr/>
          <a:lstStyle>
            <a:lvl1pPr>
              <a:defRPr sz="1200" b="1" i="1"/>
            </a:lvl1pPr>
            <a:extLst/>
          </a:lstStyle>
          <a:p>
            <a:fld id="{9DAEF9FF-3BA8-4616-9E4B-372FEF0FC905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Shap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e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latinLnBrk="0">
              <a:buNone/>
              <a:defRPr lang="pt-BR"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 latinLnBrk="0">
              <a:buNone/>
              <a:defRPr lang="pt-BR" sz="2300">
                <a:solidFill>
                  <a:schemeClr val="tx1"/>
                </a:solidFill>
              </a:defRPr>
            </a:lvl1pPr>
            <a:lvl2pPr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6B75A-0756-45E0-9DB8-4AB27691B37F}" type="datetime2">
              <a:rPr lang="pt-BR" smtClean="0"/>
              <a:pPr/>
              <a:t>quarta-feira, 22 de julho de 2014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Centro de Pesquisas Leopoldo Américo Miguez de Mello - CENPES </a:t>
            </a:r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‹nº›</a:t>
            </a:fld>
            <a:endParaRPr lang="pt-B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pt-BR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o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 latinLnBrk="0">
              <a:defRPr lang="pt-BR" sz="28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 latinLnBrk="0">
              <a:defRPr lang="pt-BR" sz="28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3E7F43-BF14-4633-95E2-A26566D8B8ED}" type="datetime2">
              <a:rPr lang="pt-BR" smtClean="0"/>
              <a:pPr/>
              <a:t>quarta-feira, 22 de julho de 2014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Centro de Pesquisas Leopoldo Américo Miguez de Mello - CENPES </a:t>
            </a:r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‹nº›</a:t>
            </a:fld>
            <a:endParaRPr lang="pt-BR"/>
          </a:p>
        </p:txBody>
      </p:sp>
      <p:sp>
        <p:nvSpPr>
          <p:cNvPr id="8" name="Shap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 latinLnBrk="0">
              <a:defRPr lang="pt-BR"/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pt-BR" sz="2400" b="0">
                <a:solidFill>
                  <a:schemeClr val="bg1"/>
                </a:solidFill>
              </a:defRPr>
            </a:lvl1pPr>
            <a:lvl2pPr>
              <a:buNone/>
              <a:defRPr lang="pt-BR" sz="2000" b="1"/>
            </a:lvl2pPr>
            <a:lvl3pPr>
              <a:buNone/>
              <a:defRPr lang="pt-BR" sz="1800" b="1"/>
            </a:lvl3pPr>
            <a:lvl4pPr>
              <a:buNone/>
              <a:defRPr lang="pt-BR" sz="1600" b="1"/>
            </a:lvl4pPr>
            <a:lvl5pPr>
              <a:buNone/>
              <a:defRPr lang="pt-BR"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pt-BR" sz="2400" b="0">
                <a:solidFill>
                  <a:schemeClr val="bg1"/>
                </a:solidFill>
              </a:defRPr>
            </a:lvl1pPr>
            <a:lvl2pPr>
              <a:buNone/>
              <a:defRPr lang="pt-BR" sz="2000" b="1"/>
            </a:lvl2pPr>
            <a:lvl3pPr>
              <a:buNone/>
              <a:defRPr lang="pt-BR" sz="1800" b="1"/>
            </a:lvl3pPr>
            <a:lvl4pPr>
              <a:buNone/>
              <a:defRPr lang="pt-BR" sz="1600" b="1"/>
            </a:lvl4pPr>
            <a:lvl5pPr>
              <a:buNone/>
              <a:defRPr lang="pt-BR"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Shape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spcBef>
                <a:spcPts val="0"/>
              </a:spcBef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433B0-9E61-4749-A7FB-CAABAC0DD3FC}" type="datetime2">
              <a:rPr lang="pt-BR" smtClean="0"/>
              <a:pPr/>
              <a:t>quarta-feira, 22 de julho de 2014</a:t>
            </a:fld>
            <a:endParaRPr lang="pt-BR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Centro de Pesquisas Leopoldo Américo Miguez de Mello - CENPES </a:t>
            </a:r>
            <a:endParaRPr lang="pt-BR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penas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9EEF4-F2CC-427C-8A35-422C7D95B03D}" type="datetime2">
              <a:rPr lang="pt-BR" smtClean="0"/>
              <a:pPr/>
              <a:t>quarta-feira, 22 de julho de 2014</a:t>
            </a:fld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Centro de Pesquisas Leopoldo Américo Miguez de Mello - CENPES 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‹nº›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052D8-95FB-4BEE-9252-E4C28C6FE3C9}" type="datetime2">
              <a:rPr lang="pt-BR" smtClean="0"/>
              <a:pPr/>
              <a:t>quarta-feira, 22 de julho de 2014</a:t>
            </a:fld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Centro de Pesquisas Leopoldo Américo Miguez de Mello - CENPES 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 latinLnBrk="0">
              <a:buNone/>
              <a:defRPr lang="pt-BR"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 latinLnBrk="0">
              <a:buNone/>
              <a:defRPr lang="pt-BR" sz="1600"/>
            </a:lvl1pPr>
            <a:lvl2pPr>
              <a:buNone/>
              <a:defRPr lang="pt-BR" sz="1200"/>
            </a:lvl2pPr>
            <a:lvl3pPr>
              <a:buNone/>
              <a:defRPr lang="pt-BR" sz="1000"/>
            </a:lvl3pPr>
            <a:lvl4pPr>
              <a:buNone/>
              <a:defRPr lang="pt-BR" sz="900"/>
            </a:lvl4pPr>
            <a:lvl5pPr>
              <a:buNone/>
              <a:defRPr lang="pt-BR"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 latinLnBrk="0">
              <a:defRPr lang="pt-BR" sz="3200"/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 sz="2000"/>
            </a:lvl4pPr>
            <a:lvl5pPr>
              <a:defRPr lang="pt-BR" sz="20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40AF983-B818-44DC-90AF-37343CA38DA8}" type="datetime2">
              <a:rPr lang="pt-BR" smtClean="0"/>
              <a:pPr/>
              <a:t>quarta-feira, 22 de julho de 2014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Centro de Pesquisas Leopoldo Américo Miguez de Mello - CENPES </a:t>
            </a:r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 latinLnBrk="0">
              <a:buNone/>
              <a:defRPr lang="pt-BR" sz="1400"/>
            </a:lvl1pPr>
            <a:lvl2pPr>
              <a:defRPr lang="pt-BR" sz="1200"/>
            </a:lvl2pPr>
            <a:lvl3pPr>
              <a:defRPr lang="pt-BR" sz="1000"/>
            </a:lvl3pPr>
            <a:lvl4pPr>
              <a:defRPr lang="pt-BR" sz="900"/>
            </a:lvl4pPr>
            <a:lvl5pPr>
              <a:defRPr lang="pt-BR"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 latinLnBrk="0">
              <a:buNone/>
              <a:defRPr lang="pt-BR" sz="3200"/>
            </a:lvl1pPr>
            <a:extLst/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pt-BR">
                <a:solidFill>
                  <a:schemeClr val="tx1"/>
                </a:solidFill>
              </a:defRPr>
            </a:lvl1pPr>
            <a:extLst/>
          </a:lstStyle>
          <a:p>
            <a:fld id="{2E6CB1CE-0D0E-4196-AB55-83F19BDE1CF7}" type="datetime2">
              <a:rPr lang="pt-BR" smtClean="0"/>
              <a:pPr/>
              <a:t>quarta-feira, 22 de julho de 2014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 latinLnBrk="0">
              <a:defRPr lang="pt-BR">
                <a:solidFill>
                  <a:schemeClr val="tx1"/>
                </a:solidFill>
              </a:defRPr>
            </a:lvl1pPr>
            <a:extLst/>
          </a:lstStyle>
          <a:p>
            <a:r>
              <a:rPr lang="pt-BR" smtClean="0">
                <a:solidFill>
                  <a:schemeClr val="tx1"/>
                </a:solidFill>
              </a:rPr>
              <a:t>Centro de Pesquisas Leopoldo Américo Miguez de Mello - CENPES 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pt-BR"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/>
              <a:pPr/>
              <a:t>‹nº›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 latinLnBrk="0">
              <a:buNone/>
              <a:defRPr lang="pt-BR"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pt-BR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pt-BR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pt-BR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pt-BR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pt-BR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/>
              <a:t>Clique para editar estilo de títulos Mestre</a:t>
            </a:r>
          </a:p>
        </p:txBody>
      </p:sp>
      <p:sp>
        <p:nvSpPr>
          <p:cNvPr id="30" name="Rectangl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  <a:p>
            <a:pPr lvl="5"/>
            <a:r>
              <a:rPr lang="pt-BR"/>
              <a:t>Sexto nível</a:t>
            </a:r>
          </a:p>
          <a:p>
            <a:pPr lvl="6"/>
            <a:r>
              <a:rPr lang="pt-BR"/>
              <a:t>Sétimo nível</a:t>
            </a:r>
          </a:p>
          <a:p>
            <a:pPr lvl="7"/>
            <a:r>
              <a:rPr lang="pt-BR"/>
              <a:t>Oitavo nível</a:t>
            </a:r>
          </a:p>
          <a:p>
            <a:pPr lvl="8"/>
            <a:r>
              <a:rPr lang="pt-BR"/>
              <a:t>Nono nível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pt-BR" sz="1000">
                <a:solidFill>
                  <a:schemeClr val="tx1"/>
                </a:solidFill>
              </a:defRPr>
            </a:lvl1pPr>
            <a:extLst/>
          </a:lstStyle>
          <a:p>
            <a:pPr algn="ctr"/>
            <a:fld id="{D7015E4D-AF6E-4A3F-B1E1-5C48EBB13A65}" type="datetime2">
              <a:rPr lang="pt-BR" smtClean="0"/>
              <a:pPr algn="ctr"/>
              <a:t>quarta-feira, 22 de julho de 2014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>
            <a:spLocks noGrp="1"/>
          </p:cNvSpPr>
          <p:nvPr>
            <p:ph type="ftr" sz="quarter" idx="3"/>
          </p:nvPr>
        </p:nvSpPr>
        <p:spPr>
          <a:xfrm>
            <a:off x="2557263" y="6407944"/>
            <a:ext cx="4679033" cy="365125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pt-BR" sz="1000">
                <a:solidFill>
                  <a:schemeClr val="tx1"/>
                </a:solidFill>
              </a:defRPr>
            </a:lvl1pPr>
            <a:extLst/>
          </a:lstStyle>
          <a:p>
            <a:r>
              <a:rPr lang="pt-BR" b="1" dirty="0" smtClean="0"/>
              <a:t>Centro de Pesquisas Leopoldo Américo </a:t>
            </a:r>
            <a:r>
              <a:rPr lang="pt-BR" b="1" dirty="0" err="1" smtClean="0"/>
              <a:t>Miguez</a:t>
            </a:r>
            <a:r>
              <a:rPr lang="pt-BR" b="1" dirty="0" smtClean="0"/>
              <a:t> de Mello - CENPES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18" name="Rectangl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pt-BR"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pt-BR" sz="140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lang="pt-BR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lang="pt-BR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lang="pt-BR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lang="pt-BR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pt-BR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pt-BR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2ª Reunião do Ad Hoc Propagação 2014</a:t>
            </a:r>
            <a:br>
              <a:rPr lang="pt-BR" sz="4000" dirty="0" smtClean="0"/>
            </a:br>
            <a:r>
              <a:rPr lang="pt-BR" sz="1400" dirty="0" smtClean="0"/>
              <a:t>18 JUL 2014</a:t>
            </a:r>
            <a:endParaRPr lang="pt-BR" sz="140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5800" y="4221087"/>
            <a:ext cx="7772400" cy="561423"/>
          </a:xfrm>
        </p:spPr>
        <p:txBody>
          <a:bodyPr/>
          <a:lstStyle/>
          <a:p>
            <a:r>
              <a:rPr lang="pt-BR" dirty="0" smtClean="0"/>
              <a:t>Eng. Ângelo Canavitsas</a:t>
            </a:r>
            <a:endParaRPr lang="pt-BR" dirty="0"/>
          </a:p>
        </p:txBody>
      </p:sp>
      <p:pic>
        <p:nvPicPr>
          <p:cNvPr id="1026" name="Picture 2" descr="\\offline-rj.petrobras.com.br\notebook_offline$\TC55\Meus Documentos\ANATEL\Ad Hoc Propagação\Reunião 02 Ad Hoc Propagação\untitl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0" t="40136" b="8265"/>
          <a:stretch/>
        </p:blipFill>
        <p:spPr bwMode="auto">
          <a:xfrm>
            <a:off x="251520" y="188640"/>
            <a:ext cx="2552838" cy="688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0427"/>
            <a:ext cx="19145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71345" y="6093296"/>
            <a:ext cx="7593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Centro de Pesquisas Leopoldo Américo </a:t>
            </a:r>
            <a:r>
              <a:rPr lang="pt-BR" b="1" dirty="0" err="1"/>
              <a:t>Miguez</a:t>
            </a:r>
            <a:r>
              <a:rPr lang="pt-BR" b="1" dirty="0"/>
              <a:t> de Mello - CENPES</a:t>
            </a:r>
            <a:br>
              <a:rPr lang="pt-BR" b="1" dirty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Estudos sobre difração</a:t>
            </a:r>
            <a:endParaRPr lang="pt-BR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Continuidade dos estudos sobre predição de propagação em difração</a:t>
            </a:r>
            <a:endParaRPr lang="pt-BR" sz="2400" dirty="0"/>
          </a:p>
          <a:p>
            <a:pPr lvl="1" algn="just">
              <a:lnSpc>
                <a:spcPct val="150000"/>
              </a:lnSpc>
            </a:pPr>
            <a:r>
              <a:rPr lang="pt-BR" sz="2000" dirty="0" smtClean="0"/>
              <a:t>A PETROBRAS tem na sua ferramenta de predição os dois últimos métodos utilizados na Recomendação (</a:t>
            </a:r>
            <a:r>
              <a:rPr lang="pt-BR" sz="2000" i="1" dirty="0" smtClean="0"/>
              <a:t>ITU-R Propagation </a:t>
            </a:r>
            <a:r>
              <a:rPr lang="pt-BR" sz="2000" i="1" dirty="0" err="1"/>
              <a:t>by</a:t>
            </a:r>
            <a:r>
              <a:rPr lang="pt-BR" sz="2000" i="1" dirty="0"/>
              <a:t> </a:t>
            </a:r>
            <a:r>
              <a:rPr lang="pt-BR" sz="2000" i="1" dirty="0" err="1"/>
              <a:t>diffraction</a:t>
            </a:r>
            <a:r>
              <a:rPr lang="pt-BR" sz="2000" dirty="0" smtClean="0"/>
              <a:t>)  526-11 e 526-12, respectivamente.</a:t>
            </a:r>
            <a:endParaRPr lang="pt-BR" sz="2000" dirty="0"/>
          </a:p>
          <a:p>
            <a:pPr lvl="1" algn="just">
              <a:lnSpc>
                <a:spcPct val="150000"/>
              </a:lnSpc>
            </a:pPr>
            <a:r>
              <a:rPr lang="pt-BR" sz="2000" dirty="0" smtClean="0"/>
              <a:t>Os modelos estão automatizados para gerar a predição.</a:t>
            </a:r>
          </a:p>
          <a:p>
            <a:pPr lvl="1" algn="just"/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F9FF-3BA8-4616-9E4B-372FEF0FC905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b="1" smtClean="0"/>
              <a:t>Centro de Pesquisas Leopoldo Américo Miguez de Mello - CENPES</a:t>
            </a:r>
            <a:br>
              <a:rPr lang="pt-BR" b="1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Estudos sobre </a:t>
            </a:r>
            <a:r>
              <a:rPr lang="pt-BR" sz="4400" dirty="0" smtClean="0"/>
              <a:t>difração </a:t>
            </a:r>
            <a:r>
              <a:rPr lang="pt-BR" sz="2800" dirty="0" smtClean="0"/>
              <a:t>(Cont.)</a:t>
            </a:r>
            <a:endParaRPr lang="pt-BR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err="1" smtClean="0"/>
              <a:t>Contribuição</a:t>
            </a:r>
            <a:r>
              <a:rPr lang="en-US" sz="2000" dirty="0" smtClean="0"/>
              <a:t> - MEASUREMENTS </a:t>
            </a:r>
            <a:r>
              <a:rPr lang="en-US" sz="2000" dirty="0"/>
              <a:t>OVER THE SEA TO STUDY THE DIFFRACTION PHENOMENA ON TROPICAL REGION - UHF BAND</a:t>
            </a:r>
          </a:p>
          <a:p>
            <a:pPr algn="just"/>
            <a:r>
              <a:rPr lang="en-US" sz="2000" dirty="0"/>
              <a:t>QUESTION ITU-R </a:t>
            </a:r>
            <a:r>
              <a:rPr lang="en-US" sz="2000" dirty="0" smtClean="0"/>
              <a:t>202-3/3 - Methods </a:t>
            </a:r>
            <a:r>
              <a:rPr lang="en-US" sz="2000" dirty="0"/>
              <a:t>for predicting propagation over the surface of the Earth</a:t>
            </a: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F9FF-3BA8-4616-9E4B-372FEF0FC905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b="1" smtClean="0"/>
              <a:t>Centro de Pesquisas Leopoldo Américo Miguez de Mello - CENPES</a:t>
            </a:r>
            <a:br>
              <a:rPr lang="pt-BR" b="1" smtClean="0"/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3432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728663"/>
            <a:ext cx="62103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rma livre 7"/>
          <p:cNvSpPr/>
          <p:nvPr/>
        </p:nvSpPr>
        <p:spPr>
          <a:xfrm>
            <a:off x="5404919" y="1231271"/>
            <a:ext cx="1438864" cy="4418091"/>
          </a:xfrm>
          <a:custGeom>
            <a:avLst/>
            <a:gdLst>
              <a:gd name="connsiteX0" fmla="*/ 235390 w 1438864"/>
              <a:gd name="connsiteY0" fmla="*/ 0 h 4418091"/>
              <a:gd name="connsiteX1" fmla="*/ 968721 w 1438864"/>
              <a:gd name="connsiteY1" fmla="*/ 253497 h 4418091"/>
              <a:gd name="connsiteX2" fmla="*/ 1240325 w 1438864"/>
              <a:gd name="connsiteY2" fmla="*/ 1385180 h 4418091"/>
              <a:gd name="connsiteX3" fmla="*/ 1430447 w 1438864"/>
              <a:gd name="connsiteY3" fmla="*/ 2634559 h 4418091"/>
              <a:gd name="connsiteX4" fmla="*/ 959667 w 1438864"/>
              <a:gd name="connsiteY4" fmla="*/ 3485584 h 4418091"/>
              <a:gd name="connsiteX5" fmla="*/ 0 w 1438864"/>
              <a:gd name="connsiteY5" fmla="*/ 4418091 h 44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864" h="4418091">
                <a:moveTo>
                  <a:pt x="235390" y="0"/>
                </a:moveTo>
                <a:cubicBezTo>
                  <a:pt x="518311" y="11317"/>
                  <a:pt x="801232" y="22634"/>
                  <a:pt x="968721" y="253497"/>
                </a:cubicBezTo>
                <a:cubicBezTo>
                  <a:pt x="1136210" y="484360"/>
                  <a:pt x="1163371" y="988336"/>
                  <a:pt x="1240325" y="1385180"/>
                </a:cubicBezTo>
                <a:cubicBezTo>
                  <a:pt x="1317279" y="1782024"/>
                  <a:pt x="1477223" y="2284492"/>
                  <a:pt x="1430447" y="2634559"/>
                </a:cubicBezTo>
                <a:cubicBezTo>
                  <a:pt x="1383671" y="2984626"/>
                  <a:pt x="1198075" y="3188329"/>
                  <a:pt x="959667" y="3485584"/>
                </a:cubicBezTo>
                <a:cubicBezTo>
                  <a:pt x="721259" y="3782839"/>
                  <a:pt x="0" y="4418091"/>
                  <a:pt x="0" y="4418091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020271" y="1556792"/>
            <a:ext cx="183267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Cálculo com a ITU-R 526-11</a:t>
            </a:r>
          </a:p>
          <a:p>
            <a:pPr algn="ctr"/>
            <a:r>
              <a:rPr lang="en-US" sz="1200" dirty="0"/>
              <a:t>Cascaded cylinder </a:t>
            </a:r>
            <a:r>
              <a:rPr lang="en-US" sz="1200" dirty="0" smtClean="0"/>
              <a:t>method.</a:t>
            </a:r>
            <a:endParaRPr lang="pt-BR" sz="1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020272" y="2793985"/>
            <a:ext cx="183267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Cálculo com a ITU-R 526-12</a:t>
            </a:r>
          </a:p>
          <a:p>
            <a:pPr algn="ctr"/>
            <a:r>
              <a:rPr lang="en-US" sz="1200" dirty="0" smtClean="0"/>
              <a:t>Model </a:t>
            </a:r>
            <a:r>
              <a:rPr lang="en-US" sz="1200" dirty="0"/>
              <a:t>is based on the </a:t>
            </a:r>
            <a:r>
              <a:rPr lang="en-US" sz="1200" dirty="0" err="1"/>
              <a:t>Bullington</a:t>
            </a:r>
            <a:r>
              <a:rPr lang="en-US" sz="1200" dirty="0"/>
              <a:t> </a:t>
            </a:r>
            <a:r>
              <a:rPr lang="en-US" sz="1200" dirty="0" smtClean="0"/>
              <a:t>construction.</a:t>
            </a:r>
            <a:endParaRPr lang="pt-BR" sz="1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020270" y="4248663"/>
            <a:ext cx="183267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/>
              <a:t>Comparação do comportamento teórico  (dois métodos) com os resultados práticos.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5192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200" smtClean="0"/>
              <a:t>Estudos sobre propagação ionosférica</a:t>
            </a:r>
            <a:endParaRPr lang="pt-BR" sz="32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Estudos sobre </a:t>
            </a:r>
            <a:r>
              <a:rPr sz="2400" dirty="0" smtClean="0"/>
              <a:t>o comportamento da ionosfera e como ela afeta os sistemas de posicionamento (GPS).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F9FF-3BA8-4616-9E4B-372FEF0FC905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b="1" smtClean="0"/>
              <a:t>Centro de Pesquisas Leopoldo Américo Miguez de Mello - CENPES</a:t>
            </a:r>
            <a:br>
              <a:rPr lang="pt-BR" b="1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200" smtClean="0"/>
              <a:t>Outros assuntos</a:t>
            </a:r>
            <a:endParaRPr lang="pt-BR" sz="32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Formação da delegação e envio de convites para a reunião do SG3.</a:t>
            </a:r>
          </a:p>
          <a:p>
            <a:pPr algn="just"/>
            <a:r>
              <a:rPr sz="2400" dirty="0" smtClean="0"/>
              <a:t>Novos temas.</a:t>
            </a:r>
          </a:p>
          <a:p>
            <a:pPr algn="just"/>
            <a:r>
              <a:rPr lang="pt-BR" sz="2400" dirty="0" smtClean="0"/>
              <a:t>Apresentação do Eng. Ronald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F9FF-3BA8-4616-9E4B-372FEF0FC905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b="1" smtClean="0"/>
              <a:t>Centro de Pesquisas Leopoldo Américo Miguez de Mello - CENPES</a:t>
            </a:r>
            <a:br>
              <a:rPr lang="pt-BR" b="1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200" smtClean="0"/>
              <a:t>Conclusão</a:t>
            </a:r>
            <a:endParaRPr lang="pt-BR" sz="32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As informações disponibilizadas permitem entender o status das atividades de 2014 do Ad Hoc Propagação.</a:t>
            </a:r>
          </a:p>
          <a:p>
            <a:pPr algn="just"/>
            <a:r>
              <a:rPr lang="pt-BR" sz="2400" dirty="0" smtClean="0"/>
              <a:t>Um resumo desta reunião será apresentado na reunião da CBC 2, da ANATEL, em Brasília.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F9FF-3BA8-4616-9E4B-372FEF0FC905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b="1" smtClean="0"/>
              <a:t>Centro de Pesquisas Leopoldo Américo Miguez de Mello - CENPES</a:t>
            </a:r>
            <a:br>
              <a:rPr lang="pt-BR" b="1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Agradecimento ao CENPES, em especial, ao Geólogo Jorge Fiori por receber o Grupo Ad Hoc Propagação nas Instalações da PETROBRAS.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b="1" smtClean="0"/>
              <a:t>Centro de Pesquisas Leopoldo Américo Miguez de Mello - CENPES</a:t>
            </a:r>
            <a:br>
              <a:rPr lang="pt-BR" b="1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F9FF-3BA8-4616-9E4B-372FEF0FC905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61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Pauta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11934" y="1125160"/>
            <a:ext cx="8336529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1700" dirty="0"/>
              <a:t>1. </a:t>
            </a:r>
            <a:r>
              <a:rPr lang="pt-BR" sz="1700" dirty="0" smtClean="0"/>
              <a:t>Objetivos </a:t>
            </a:r>
            <a:endParaRPr lang="pt-BR" sz="1700" dirty="0"/>
          </a:p>
          <a:p>
            <a:pPr>
              <a:lnSpc>
                <a:spcPct val="150000"/>
              </a:lnSpc>
            </a:pPr>
            <a:r>
              <a:rPr lang="pt-BR" sz="1700" dirty="0"/>
              <a:t>2. Apresentação dos participantes </a:t>
            </a:r>
          </a:p>
          <a:p>
            <a:pPr>
              <a:lnSpc>
                <a:spcPct val="150000"/>
              </a:lnSpc>
            </a:pPr>
            <a:r>
              <a:rPr lang="pt-BR" sz="1700" dirty="0"/>
              <a:t>3. Resumo das atividades do Ad Hoc Propagação 2014 </a:t>
            </a:r>
          </a:p>
          <a:p>
            <a:pPr>
              <a:lnSpc>
                <a:spcPct val="150000"/>
              </a:lnSpc>
            </a:pPr>
            <a:r>
              <a:rPr lang="pt-BR" sz="1700" dirty="0"/>
              <a:t>4. Planejamento das medições para os estudos de condutividade do solo </a:t>
            </a:r>
          </a:p>
          <a:p>
            <a:pPr>
              <a:lnSpc>
                <a:spcPct val="150000"/>
              </a:lnSpc>
            </a:pPr>
            <a:r>
              <a:rPr lang="pt-BR" sz="1700" dirty="0"/>
              <a:t>5. Contribuições para a UIT-SG3</a:t>
            </a:r>
          </a:p>
          <a:p>
            <a:pPr>
              <a:lnSpc>
                <a:spcPct val="150000"/>
              </a:lnSpc>
            </a:pPr>
            <a:r>
              <a:rPr lang="pt-BR" sz="1700" dirty="0"/>
              <a:t>6. Estudos sobre difração </a:t>
            </a:r>
          </a:p>
          <a:p>
            <a:pPr>
              <a:lnSpc>
                <a:spcPct val="150000"/>
              </a:lnSpc>
            </a:pPr>
            <a:r>
              <a:rPr lang="pt-BR" sz="1700" dirty="0"/>
              <a:t>7. Estudos sobre propagação ionosférica </a:t>
            </a:r>
          </a:p>
          <a:p>
            <a:pPr>
              <a:lnSpc>
                <a:spcPct val="150000"/>
              </a:lnSpc>
            </a:pPr>
            <a:r>
              <a:rPr lang="pt-BR" sz="1700" dirty="0"/>
              <a:t>8. Outros assuntos </a:t>
            </a:r>
          </a:p>
          <a:p>
            <a:pPr>
              <a:lnSpc>
                <a:spcPct val="150000"/>
              </a:lnSpc>
            </a:pPr>
            <a:r>
              <a:rPr lang="pt-BR" sz="1700" dirty="0"/>
              <a:t>9. Conclusão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F9FF-3BA8-4616-9E4B-372FEF0FC905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b="1" smtClean="0"/>
              <a:t>Centro de Pesquisas Leopoldo Américo Miguez de Mello - CENPES</a:t>
            </a:r>
            <a:br>
              <a:rPr lang="pt-BR" b="1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Dar segmento as atividades do Ad Hoc Propagação no exercício de 2014.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Informar quanto aos resultados da reunião da CBC2 na ANATEL.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Mostrar os trabalhos em andamento.</a:t>
            </a:r>
            <a:endParaRPr lang="pt-BR" dirty="0"/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Planejar as medições para o trabalho de condutividade do solo.</a:t>
            </a:r>
            <a:endParaRPr lang="pt-BR" dirty="0"/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Desenvolver as contribuições para a reunião do SG3 de 2014, na UIT.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F9FF-3BA8-4616-9E4B-372FEF0FC905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b="1" smtClean="0"/>
              <a:t>Centro de Pesquisas Leopoldo Américo Miguez de Mello - CENPES</a:t>
            </a:r>
            <a:br>
              <a:rPr lang="pt-BR" b="1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/>
              <a:t>Apresentação dos participantes</a:t>
            </a:r>
            <a:endParaRPr lang="pt-BR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Apresentações individuais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F9FF-3BA8-4616-9E4B-372FEF0FC905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b="1" smtClean="0"/>
              <a:t>Centro de Pesquisas Leopoldo Américo Miguez de Mello - CENPES</a:t>
            </a:r>
            <a:br>
              <a:rPr lang="pt-BR" b="1" smtClean="0"/>
            </a:b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4104456" cy="313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Resumo das atividades do Ad Hoc Propagação 2014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23528" y="1481328"/>
            <a:ext cx="849694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Realização da 1ª reunião </a:t>
            </a:r>
            <a:r>
              <a:rPr lang="pt-BR" sz="2000" dirty="0"/>
              <a:t>em 28/03/14 - PETROBRAS (RJ</a:t>
            </a:r>
            <a:r>
              <a:rPr lang="pt-BR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Alteração do Termo de Referência do Ad Hoc Propagação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 smtClean="0"/>
              <a:t>Elaboração de contribuição sobre rádio cognitivo para o SG1 - B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 smtClean="0"/>
              <a:t>Início dos estudos de difração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 smtClean="0"/>
              <a:t>Avaliação das sugestões enviadas pelo Pesquisador Ronaldo da EMBRAPA sobre condutividade do solo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Elaboração</a:t>
            </a:r>
            <a:r>
              <a:rPr lang="en-US" sz="2000" dirty="0" smtClean="0"/>
              <a:t> do </a:t>
            </a:r>
            <a:r>
              <a:rPr lang="en-US" sz="2000" dirty="0" err="1" smtClean="0"/>
              <a:t>artigo</a:t>
            </a:r>
            <a:r>
              <a:rPr lang="en-US" sz="2000" dirty="0" smtClean="0"/>
              <a:t>: IMPROVEMENTS </a:t>
            </a:r>
            <a:r>
              <a:rPr lang="en-US" sz="2000" dirty="0"/>
              <a:t>TO BRAZILIAN GROUND CONDUCTIVITIES </a:t>
            </a:r>
            <a:r>
              <a:rPr lang="en-US" sz="2000" dirty="0" smtClean="0"/>
              <a:t>MAP A </a:t>
            </a:r>
            <a:r>
              <a:rPr lang="en-US" sz="2000" dirty="0"/>
              <a:t>PRELIMINARY APPROACH CONSIDERING SOIL ELECTRICAL CONDUCTIVITY</a:t>
            </a:r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F9FF-3BA8-4616-9E4B-372FEF0FC905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b="1" smtClean="0"/>
              <a:t>Centro de Pesquisas Leopoldo Américo Miguez de Mello - CENPES</a:t>
            </a:r>
            <a:br>
              <a:rPr lang="pt-BR" b="1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b="1" smtClean="0"/>
              <a:t>Centro de Pesquisas Leopoldo Américo Miguez de Mello - CENPES</a:t>
            </a:r>
            <a:br>
              <a:rPr lang="pt-BR" b="1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F9FF-3BA8-4616-9E4B-372FEF0FC905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dirty="0"/>
              <a:t>Resumo das atividades do Ad Hoc Propagação </a:t>
            </a:r>
            <a:r>
              <a:rPr lang="pt-BR" sz="2000" dirty="0" smtClean="0"/>
              <a:t>2014 </a:t>
            </a:r>
            <a:r>
              <a:rPr lang="pt-BR" sz="1400" dirty="0" smtClean="0"/>
              <a:t>(Cont.)</a:t>
            </a:r>
            <a:endParaRPr lang="pt-BR" sz="2000" dirty="0"/>
          </a:p>
        </p:txBody>
      </p:sp>
      <p:pic>
        <p:nvPicPr>
          <p:cNvPr id="2050" name="Picture 2" descr="C:\Users\tc55\AppData\Local\Temp\notes9281B6\~b873072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5" y="1781869"/>
            <a:ext cx="7569883" cy="46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3"/>
          <p:cNvSpPr>
            <a:spLocks noChangeAspect="1" noChangeArrowheads="1"/>
          </p:cNvSpPr>
          <p:nvPr/>
        </p:nvSpPr>
        <p:spPr bwMode="auto">
          <a:xfrm>
            <a:off x="2217738" y="5391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1800" i="1" dirty="0" err="1"/>
              <a:t>SolosBR</a:t>
            </a:r>
            <a:r>
              <a:rPr lang="pt-BR" sz="1800" i="1" dirty="0"/>
              <a:t> "Estratégias para geração de informação</a:t>
            </a:r>
            <a:r>
              <a:rPr lang="pt-BR" sz="1800" dirty="0"/>
              <a:t> em solos como subsídio à agricultura </a:t>
            </a:r>
            <a:r>
              <a:rPr lang="pt-BR" sz="1800" dirty="0" smtClean="0"/>
              <a:t>brasileira“ – EMBRAPA – Pesquisador Ronaldo de Oliveira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1434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1800" dirty="0"/>
              <a:t>Planejamento das medições para os estudos de condutividade do solo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Coordenação para disponibilidade dos equipamentos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Definição da metodologia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Elaboração de contribuição para o SG3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F9FF-3BA8-4616-9E4B-372FEF0FC905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b="1" smtClean="0"/>
              <a:t>Centro de Pesquisas Leopoldo Américo Miguez de Mello - CENPES</a:t>
            </a:r>
            <a:br>
              <a:rPr lang="pt-BR" b="1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4400" dirty="0"/>
              <a:t>Contribuições para a UIT-SG3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Reunião será de 02 a 10 de setembro de 2014, em Genebra na Suíça</a:t>
            </a:r>
          </a:p>
          <a:p>
            <a:pPr lvl="1" algn="just">
              <a:lnSpc>
                <a:spcPct val="150000"/>
              </a:lnSpc>
            </a:pPr>
            <a:r>
              <a:rPr lang="pt-BR" sz="2000" dirty="0" smtClean="0"/>
              <a:t>Estudo sobre difração</a:t>
            </a:r>
            <a:endParaRPr lang="pt-BR" sz="2000" dirty="0"/>
          </a:p>
          <a:p>
            <a:pPr lvl="1" algn="just">
              <a:lnSpc>
                <a:spcPct val="150000"/>
              </a:lnSpc>
            </a:pPr>
            <a:r>
              <a:rPr lang="pt-BR" sz="2000" dirty="0" smtClean="0"/>
              <a:t>Mapa de condutividade do solo</a:t>
            </a:r>
          </a:p>
          <a:p>
            <a:pPr lvl="1" algn="just">
              <a:lnSpc>
                <a:spcPct val="150000"/>
              </a:lnSpc>
            </a:pPr>
            <a:r>
              <a:rPr lang="pt-BR" sz="2000" dirty="0" smtClean="0"/>
              <a:t>Outras contribuições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F9FF-3BA8-4616-9E4B-372FEF0FC905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b="1" smtClean="0"/>
              <a:t>Centro de Pesquisas Leopoldo Américo Miguez de Mello - CENPES</a:t>
            </a:r>
            <a:br>
              <a:rPr lang="pt-BR" b="1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ainstrmSes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2DFE8B-39D3-4F7B-8F62-180F887A1D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BrainstrmSess</Template>
  <TotalTime>0</TotalTime>
  <Words>675</Words>
  <Application>Microsoft Office PowerPoint</Application>
  <PresentationFormat>Apresentação na tela (4:3)</PresentationFormat>
  <Paragraphs>100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BrainstrmSess</vt:lpstr>
      <vt:lpstr>2ª Reunião do Ad Hoc Propagação 2014 18 JUL 2014</vt:lpstr>
      <vt:lpstr>Agradecimentos</vt:lpstr>
      <vt:lpstr>Pauta</vt:lpstr>
      <vt:lpstr>Objetivos</vt:lpstr>
      <vt:lpstr>Apresentação dos participantes</vt:lpstr>
      <vt:lpstr>Resumo das atividades do Ad Hoc Propagação 2014</vt:lpstr>
      <vt:lpstr>Resumo das atividades do Ad Hoc Propagação 2014 (Cont.)</vt:lpstr>
      <vt:lpstr>Planejamento das medições para os estudos de condutividade do solo</vt:lpstr>
      <vt:lpstr>Contribuições para a UIT-SG3</vt:lpstr>
      <vt:lpstr>Estudos sobre difração</vt:lpstr>
      <vt:lpstr>Estudos sobre difração (Cont.)</vt:lpstr>
      <vt:lpstr>Estudos sobre propagação ionosférica</vt:lpstr>
      <vt:lpstr>Outros assuntos</vt:lpstr>
      <vt:lpstr>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2014-07-17T21:14:09Z</dcterms:created>
  <dcterms:modified xsi:type="dcterms:W3CDTF">2014-07-22T17:33:58Z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